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66" r:id="rId3"/>
    <p:sldId id="267" r:id="rId4"/>
    <p:sldId id="269" r:id="rId5"/>
    <p:sldId id="270" r:id="rId6"/>
    <p:sldId id="271" r:id="rId7"/>
    <p:sldId id="272" r:id="rId8"/>
    <p:sldId id="273" r:id="rId9"/>
    <p:sldId id="274" r:id="rId10"/>
    <p:sldId id="275" r:id="rId11"/>
    <p:sldId id="276" r:id="rId12"/>
    <p:sldId id="277" r:id="rId13"/>
    <p:sldId id="278" r:id="rId14"/>
    <p:sldId id="294"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1E994D-5113-4E95-B783-4DC0032A8AEB}" type="datetimeFigureOut">
              <a:rPr lang="en-PH" smtClean="0"/>
              <a:t>8/17/2017</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128D0E-8886-4B87-9F8B-462A85435377}" type="slidenum">
              <a:rPr lang="en-PH" smtClean="0"/>
              <a:t>‹#›</a:t>
            </a:fld>
            <a:endParaRPr lang="en-PH"/>
          </a:p>
        </p:txBody>
      </p:sp>
    </p:spTree>
    <p:extLst>
      <p:ext uri="{BB962C8B-B14F-4D97-AF65-F5344CB8AC3E}">
        <p14:creationId xmlns:p14="http://schemas.microsoft.com/office/powerpoint/2010/main" val="2273066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F3128D0E-8886-4B87-9F8B-462A85435377}" type="slidenum">
              <a:rPr lang="en-PH" smtClean="0"/>
              <a:t>1</a:t>
            </a:fld>
            <a:endParaRPr lang="en-PH"/>
          </a:p>
        </p:txBody>
      </p:sp>
    </p:spTree>
    <p:extLst>
      <p:ext uri="{BB962C8B-B14F-4D97-AF65-F5344CB8AC3E}">
        <p14:creationId xmlns:p14="http://schemas.microsoft.com/office/powerpoint/2010/main" val="1863498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CBAA589-6284-44FC-BF2D-BF8A0E3DC03D}" type="datetimeFigureOut">
              <a:rPr lang="en-PH" smtClean="0"/>
              <a:t>8/17/2017</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BD7559A-5441-41CC-A0EF-510283496BE8}" type="slidenum">
              <a:rPr lang="en-PH" smtClean="0"/>
              <a:t>‹#›</a:t>
            </a:fld>
            <a:endParaRPr lang="en-P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AA589-6284-44FC-BF2D-BF8A0E3DC03D}" type="datetimeFigureOut">
              <a:rPr lang="en-PH" smtClean="0"/>
              <a:t>8/17/2017</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BD7559A-5441-41CC-A0EF-510283496BE8}" type="slidenum">
              <a:rPr lang="en-PH" smtClean="0"/>
              <a:t>‹#›</a:t>
            </a:fld>
            <a:endParaRPr lang="en-P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CBAA589-6284-44FC-BF2D-BF8A0E3DC03D}" type="datetimeFigureOut">
              <a:rPr lang="en-PH" smtClean="0"/>
              <a:t>8/17/2017</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BD7559A-5441-41CC-A0EF-510283496BE8}" type="slidenum">
              <a:rPr lang="en-PH" smtClean="0"/>
              <a:t>‹#›</a:t>
            </a:fld>
            <a:endParaRPr lang="en-PH"/>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BAA589-6284-44FC-BF2D-BF8A0E3DC03D}" type="datetimeFigureOut">
              <a:rPr lang="en-PH" smtClean="0"/>
              <a:t>8/17/2017</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BD7559A-5441-41CC-A0EF-510283496BE8}" type="slidenum">
              <a:rPr lang="en-PH" smtClean="0"/>
              <a:t>‹#›</a:t>
            </a:fld>
            <a:endParaRPr lang="en-PH"/>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BAA589-6284-44FC-BF2D-BF8A0E3DC03D}" type="datetimeFigureOut">
              <a:rPr lang="en-PH" smtClean="0"/>
              <a:t>8/17/2017</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BD7559A-5441-41CC-A0EF-510283496BE8}" type="slidenum">
              <a:rPr lang="en-PH" smtClean="0"/>
              <a:t>‹#›</a:t>
            </a:fld>
            <a:endParaRPr lang="en-P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CBAA589-6284-44FC-BF2D-BF8A0E3DC03D}" type="datetimeFigureOut">
              <a:rPr lang="en-PH" smtClean="0"/>
              <a:t>8/17/2017</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7BD7559A-5441-41CC-A0EF-510283496BE8}" type="slidenum">
              <a:rPr lang="en-PH" smtClean="0"/>
              <a:t>‹#›</a:t>
            </a:fld>
            <a:endParaRPr lang="en-PH"/>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CBAA589-6284-44FC-BF2D-BF8A0E3DC03D}" type="datetimeFigureOut">
              <a:rPr lang="en-PH" smtClean="0"/>
              <a:t>8/17/2017</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7BD7559A-5441-41CC-A0EF-510283496BE8}" type="slidenum">
              <a:rPr lang="en-PH" smtClean="0"/>
              <a:t>‹#›</a:t>
            </a:fld>
            <a:endParaRPr lang="en-P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BAA589-6284-44FC-BF2D-BF8A0E3DC03D}" type="datetimeFigureOut">
              <a:rPr lang="en-PH" smtClean="0"/>
              <a:t>8/17/2017</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7BD7559A-5441-41CC-A0EF-510283496BE8}" type="slidenum">
              <a:rPr lang="en-PH" smtClean="0"/>
              <a:t>‹#›</a:t>
            </a:fld>
            <a:endParaRPr lang="en-P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BAA589-6284-44FC-BF2D-BF8A0E3DC03D}" type="datetimeFigureOut">
              <a:rPr lang="en-PH" smtClean="0"/>
              <a:t>8/17/2017</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7BD7559A-5441-41CC-A0EF-510283496BE8}" type="slidenum">
              <a:rPr lang="en-PH" smtClean="0"/>
              <a:t>‹#›</a:t>
            </a:fld>
            <a:endParaRPr lang="en-P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CBAA589-6284-44FC-BF2D-BF8A0E3DC03D}" type="datetimeFigureOut">
              <a:rPr lang="en-PH" smtClean="0"/>
              <a:t>8/17/2017</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7BD7559A-5441-41CC-A0EF-510283496BE8}" type="slidenum">
              <a:rPr lang="en-PH" smtClean="0"/>
              <a:t>‹#›</a:t>
            </a:fld>
            <a:endParaRPr lang="en-PH"/>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BAA589-6284-44FC-BF2D-BF8A0E3DC03D}" type="datetimeFigureOut">
              <a:rPr lang="en-PH" smtClean="0"/>
              <a:t>8/17/2017</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7BD7559A-5441-41CC-A0EF-510283496BE8}" type="slidenum">
              <a:rPr lang="en-PH" smtClean="0"/>
              <a:t>‹#›</a:t>
            </a:fld>
            <a:endParaRPr lang="en-PH"/>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CBAA589-6284-44FC-BF2D-BF8A0E3DC03D}" type="datetimeFigureOut">
              <a:rPr lang="en-PH" smtClean="0"/>
              <a:t>8/17/2017</a:t>
            </a:fld>
            <a:endParaRPr lang="en-PH"/>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PH"/>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BD7559A-5441-41CC-A0EF-510283496BE8}" type="slidenum">
              <a:rPr lang="en-PH" smtClean="0"/>
              <a:t>‹#›</a:t>
            </a:fld>
            <a:endParaRPr lang="en-PH"/>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8534400" cy="1780108"/>
          </a:xfrm>
        </p:spPr>
        <p:txBody>
          <a:bodyPr/>
          <a:lstStyle/>
          <a:p>
            <a:r>
              <a:rPr lang="en-PH" smtClean="0"/>
              <a:t>2017 </a:t>
            </a:r>
            <a:r>
              <a:rPr lang="en-PH" dirty="0" smtClean="0"/>
              <a:t>NCAE </a:t>
            </a:r>
            <a:br>
              <a:rPr lang="en-PH" dirty="0" smtClean="0"/>
            </a:br>
            <a:r>
              <a:rPr lang="en-PH" dirty="0" smtClean="0"/>
              <a:t>Test Administration Guidelines</a:t>
            </a:r>
            <a:endParaRPr lang="en-PH" dirty="0"/>
          </a:p>
        </p:txBody>
      </p:sp>
      <p:sp>
        <p:nvSpPr>
          <p:cNvPr id="3" name="Subtitle 2"/>
          <p:cNvSpPr>
            <a:spLocks noGrp="1"/>
          </p:cNvSpPr>
          <p:nvPr>
            <p:ph type="subTitle" idx="1"/>
          </p:nvPr>
        </p:nvSpPr>
        <p:spPr/>
        <p:txBody>
          <a:bodyPr/>
          <a:lstStyle/>
          <a:p>
            <a:endParaRPr lang="en-PH"/>
          </a:p>
        </p:txBody>
      </p:sp>
    </p:spTree>
    <p:extLst>
      <p:ext uri="{BB962C8B-B14F-4D97-AF65-F5344CB8AC3E}">
        <p14:creationId xmlns:p14="http://schemas.microsoft.com/office/powerpoint/2010/main" val="840584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686799" cy="4953000"/>
          </a:xfrm>
        </p:spPr>
        <p:txBody>
          <a:bodyPr>
            <a:normAutofit/>
          </a:bodyPr>
          <a:lstStyle/>
          <a:p>
            <a:pPr marL="0" lvl="0" indent="0">
              <a:buNone/>
            </a:pPr>
            <a:r>
              <a:rPr lang="en-PH" dirty="0" smtClean="0"/>
              <a:t>I. </a:t>
            </a:r>
            <a:r>
              <a:rPr lang="fil-PH" b="1" dirty="0" smtClean="0"/>
              <a:t>Test </a:t>
            </a:r>
            <a:r>
              <a:rPr lang="fil-PH" b="1" dirty="0"/>
              <a:t>Booklets.</a:t>
            </a:r>
            <a:r>
              <a:rPr lang="fil-PH" dirty="0"/>
              <a:t> There shall be two (2) booklets for NCAE: Test Booklets A and B.</a:t>
            </a:r>
            <a:endParaRPr lang="en-PH" dirty="0"/>
          </a:p>
          <a:p>
            <a:endParaRPr lang="en-PH" dirty="0"/>
          </a:p>
          <a:p>
            <a:pPr marL="0" lvl="0" indent="0">
              <a:buNone/>
            </a:pPr>
            <a:r>
              <a:rPr lang="fil-PH" b="1" dirty="0" smtClean="0"/>
              <a:t>	Booklet </a:t>
            </a:r>
            <a:r>
              <a:rPr lang="fil-PH" b="1" dirty="0"/>
              <a:t>A </a:t>
            </a:r>
            <a:r>
              <a:rPr lang="fil-PH" dirty="0"/>
              <a:t>contains the General Directions, Examinee’s </a:t>
            </a:r>
            <a:r>
              <a:rPr lang="fil-PH" dirty="0" smtClean="0"/>
              <a:t>	Descriptive </a:t>
            </a:r>
            <a:r>
              <a:rPr lang="fil-PH" dirty="0"/>
              <a:t>Questionnaire (EDQ), General Scholastic </a:t>
            </a:r>
            <a:r>
              <a:rPr lang="fil-PH" dirty="0" smtClean="0"/>
              <a:t>	Aptitude </a:t>
            </a:r>
            <a:r>
              <a:rPr lang="fil-PH" dirty="0"/>
              <a:t>(GSA), Technical-Vocational-Livelihood and Sports </a:t>
            </a:r>
            <a:r>
              <a:rPr lang="fil-PH" dirty="0" smtClean="0"/>
              <a:t>	subtests</a:t>
            </a:r>
            <a:r>
              <a:rPr lang="fil-PH" dirty="0"/>
              <a:t>.</a:t>
            </a:r>
            <a:endParaRPr lang="en-PH" dirty="0"/>
          </a:p>
          <a:p>
            <a:endParaRPr lang="en-PH" dirty="0"/>
          </a:p>
          <a:p>
            <a:pPr marL="0" lvl="0" indent="0">
              <a:buNone/>
            </a:pPr>
            <a:r>
              <a:rPr lang="fil-PH" b="1" dirty="0" smtClean="0"/>
              <a:t>	Booklet </a:t>
            </a:r>
            <a:r>
              <a:rPr lang="fil-PH" b="1" dirty="0"/>
              <a:t>B </a:t>
            </a:r>
            <a:r>
              <a:rPr lang="fil-PH" dirty="0"/>
              <a:t>contains the Academic Tracks (HUMMS, STEM </a:t>
            </a:r>
            <a:r>
              <a:rPr lang="fil-PH" dirty="0" smtClean="0"/>
              <a:t>	and </a:t>
            </a:r>
            <a:r>
              <a:rPr lang="fil-PH" dirty="0"/>
              <a:t>ABM), Arts and Design and Occupational Interest </a:t>
            </a:r>
            <a:r>
              <a:rPr lang="fil-PH" dirty="0" smtClean="0"/>
              <a:t>	Inventory </a:t>
            </a:r>
            <a:r>
              <a:rPr lang="fil-PH" dirty="0"/>
              <a:t>subtests.</a:t>
            </a:r>
            <a:endParaRPr lang="en-PH" dirty="0"/>
          </a:p>
          <a:p>
            <a:endParaRPr lang="en-PH" dirty="0"/>
          </a:p>
        </p:txBody>
      </p:sp>
      <p:sp>
        <p:nvSpPr>
          <p:cNvPr id="3" name="Title 2"/>
          <p:cNvSpPr>
            <a:spLocks noGrp="1"/>
          </p:cNvSpPr>
          <p:nvPr>
            <p:ph type="title"/>
          </p:nvPr>
        </p:nvSpPr>
        <p:spPr/>
        <p:txBody>
          <a:bodyPr/>
          <a:lstStyle/>
          <a:p>
            <a:r>
              <a:rPr lang="en-PH" dirty="0" smtClean="0"/>
              <a:t>Allocation of Test Materials</a:t>
            </a:r>
            <a:endParaRPr lang="en-PH" dirty="0"/>
          </a:p>
        </p:txBody>
      </p:sp>
    </p:spTree>
    <p:extLst>
      <p:ext uri="{BB962C8B-B14F-4D97-AF65-F5344CB8AC3E}">
        <p14:creationId xmlns:p14="http://schemas.microsoft.com/office/powerpoint/2010/main" val="507545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438400"/>
            <a:ext cx="7408333" cy="3581400"/>
          </a:xfrm>
        </p:spPr>
        <p:txBody>
          <a:bodyPr/>
          <a:lstStyle/>
          <a:p>
            <a:pPr marL="0" lvl="0" indent="0">
              <a:buNone/>
            </a:pPr>
            <a:r>
              <a:rPr lang="fil-PH" b="1" dirty="0" smtClean="0"/>
              <a:t>II. Answer </a:t>
            </a:r>
            <a:r>
              <a:rPr lang="fil-PH" b="1" dirty="0"/>
              <a:t>Sheets. </a:t>
            </a:r>
            <a:r>
              <a:rPr lang="fil-PH" dirty="0"/>
              <a:t>The examinees shall use scannable Answer Sheets designed specifically for NCAE. </a:t>
            </a:r>
            <a:endParaRPr lang="en-PH" dirty="0"/>
          </a:p>
          <a:p>
            <a:pPr marL="0" indent="0">
              <a:buNone/>
            </a:pPr>
            <a:endParaRPr lang="en-PH" dirty="0"/>
          </a:p>
          <a:p>
            <a:pPr marL="0" indent="0">
              <a:buNone/>
            </a:pPr>
            <a:r>
              <a:rPr lang="fil-PH" b="1" u="sng" dirty="0"/>
              <a:t>IMPORTANT: Every examinee must receive two sheets of AS with the same serial number- one for Day 1 and the other for Day 2. The RE must check that the serial numbers of the two sheets are identical.</a:t>
            </a:r>
            <a:endParaRPr lang="en-PH" dirty="0"/>
          </a:p>
          <a:p>
            <a:endParaRPr lang="en-PH" dirty="0"/>
          </a:p>
        </p:txBody>
      </p:sp>
      <p:sp>
        <p:nvSpPr>
          <p:cNvPr id="3" name="Title 2"/>
          <p:cNvSpPr>
            <a:spLocks noGrp="1"/>
          </p:cNvSpPr>
          <p:nvPr>
            <p:ph type="title"/>
          </p:nvPr>
        </p:nvSpPr>
        <p:spPr/>
        <p:txBody>
          <a:bodyPr/>
          <a:lstStyle/>
          <a:p>
            <a:endParaRPr lang="en-PH"/>
          </a:p>
        </p:txBody>
      </p:sp>
    </p:spTree>
    <p:extLst>
      <p:ext uri="{BB962C8B-B14F-4D97-AF65-F5344CB8AC3E}">
        <p14:creationId xmlns:p14="http://schemas.microsoft.com/office/powerpoint/2010/main" val="2831211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r>
              <a:rPr lang="en-PH" dirty="0" smtClean="0"/>
              <a:t>Board Work</a:t>
            </a:r>
            <a:endParaRPr lang="en-PH"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71601"/>
            <a:ext cx="891540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8305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r>
              <a:rPr lang="en-PH" dirty="0" smtClean="0"/>
              <a:t>Board Work</a:t>
            </a:r>
            <a:endParaRPr lang="en-PH"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47800"/>
            <a:ext cx="8839200" cy="5410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37574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dirty="0"/>
          </a:p>
        </p:txBody>
      </p:sp>
      <p:sp>
        <p:nvSpPr>
          <p:cNvPr id="3" name="Title 2"/>
          <p:cNvSpPr>
            <a:spLocks noGrp="1"/>
          </p:cNvSpPr>
          <p:nvPr>
            <p:ph type="title"/>
          </p:nvPr>
        </p:nvSpPr>
        <p:spPr>
          <a:xfrm>
            <a:off x="457200" y="685800"/>
            <a:ext cx="8229600" cy="1252728"/>
          </a:xfrm>
        </p:spPr>
        <p:txBody>
          <a:bodyPr>
            <a:normAutofit fontScale="90000"/>
          </a:bodyPr>
          <a:lstStyle/>
          <a:p>
            <a:r>
              <a:rPr lang="en-PH" dirty="0"/>
              <a:t>On the Storage of Examiner’s Handbook and Replicas of Name Grid</a:t>
            </a:r>
            <a:br>
              <a:rPr lang="en-PH" dirty="0"/>
            </a:br>
            <a:endParaRPr lang="en-PH" dirty="0"/>
          </a:p>
        </p:txBody>
      </p:sp>
      <p:sp>
        <p:nvSpPr>
          <p:cNvPr id="4" name="Rectangle 3"/>
          <p:cNvSpPr/>
          <p:nvPr/>
        </p:nvSpPr>
        <p:spPr>
          <a:xfrm>
            <a:off x="2286000" y="3105835"/>
            <a:ext cx="4572000" cy="369332"/>
          </a:xfrm>
          <a:prstGeom prst="rect">
            <a:avLst/>
          </a:prstGeom>
        </p:spPr>
        <p:txBody>
          <a:bodyPr>
            <a:spAutoFit/>
          </a:bodyPr>
          <a:lstStyle/>
          <a:p>
            <a:endParaRPr lang="en-PH"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514600"/>
            <a:ext cx="8153400"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94267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991600" cy="61328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4080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PH"/>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76400"/>
            <a:ext cx="8458200" cy="3657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2124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495300" y="12290"/>
            <a:ext cx="8229600" cy="1252728"/>
          </a:xfrm>
        </p:spPr>
        <p:txBody>
          <a:bodyPr/>
          <a:lstStyle/>
          <a:p>
            <a:r>
              <a:rPr lang="en-PH" dirty="0" smtClean="0"/>
              <a:t>FORM 1</a:t>
            </a:r>
            <a:endParaRPr lang="en-PH"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143000"/>
            <a:ext cx="9067800"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2831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457200" y="152400"/>
            <a:ext cx="8229600" cy="1252728"/>
          </a:xfrm>
        </p:spPr>
        <p:txBody>
          <a:bodyPr/>
          <a:lstStyle/>
          <a:p>
            <a:r>
              <a:rPr lang="en-PH" dirty="0" smtClean="0"/>
              <a:t>FORM 2</a:t>
            </a:r>
            <a:endParaRPr lang="en-PH"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01685"/>
            <a:ext cx="8686800" cy="5629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6324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533400" y="152400"/>
            <a:ext cx="8229600" cy="1252728"/>
          </a:xfrm>
        </p:spPr>
        <p:txBody>
          <a:bodyPr/>
          <a:lstStyle/>
          <a:p>
            <a:r>
              <a:rPr lang="en-PH" dirty="0" smtClean="0"/>
              <a:t>FORM 3</a:t>
            </a:r>
            <a:endParaRPr lang="en-PH"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1" y="1090613"/>
            <a:ext cx="8763000" cy="5614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1415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37452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457200" y="152400"/>
            <a:ext cx="8229600" cy="1252728"/>
          </a:xfrm>
        </p:spPr>
        <p:txBody>
          <a:bodyPr/>
          <a:lstStyle/>
          <a:p>
            <a:r>
              <a:rPr lang="en-PH" dirty="0" smtClean="0"/>
              <a:t>FORM 4</a:t>
            </a:r>
            <a:endParaRPr lang="en-PH"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571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51832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457200" y="152400"/>
            <a:ext cx="8229600" cy="1252728"/>
          </a:xfrm>
        </p:spPr>
        <p:txBody>
          <a:bodyPr/>
          <a:lstStyle/>
          <a:p>
            <a:r>
              <a:rPr lang="en-PH" dirty="0" smtClean="0"/>
              <a:t>Forms 5 and 6</a:t>
            </a:r>
            <a:endParaRPr lang="en-PH" dirty="0"/>
          </a:p>
        </p:txBody>
      </p:sp>
      <p:pic>
        <p:nvPicPr>
          <p:cNvPr id="6" name="Picture 5"/>
          <p:cNvPicPr>
            <a:picLocks noChangeAspect="1" noChangeArrowheads="1"/>
          </p:cNvPicPr>
          <p:nvPr/>
        </p:nvPicPr>
        <p:blipFill>
          <a:blip r:embed="rId2" cstate="print"/>
          <a:srcRect/>
          <a:stretch>
            <a:fillRect/>
          </a:stretch>
        </p:blipFill>
        <p:spPr bwMode="auto">
          <a:xfrm>
            <a:off x="152400" y="1143000"/>
            <a:ext cx="8915400" cy="5715000"/>
          </a:xfrm>
          <a:prstGeom prst="rect">
            <a:avLst/>
          </a:prstGeom>
          <a:solidFill>
            <a:schemeClr val="bg1"/>
          </a:solidFill>
          <a:ln w="9525">
            <a:solidFill>
              <a:schemeClr val="tx1">
                <a:lumMod val="95000"/>
                <a:lumOff val="5000"/>
              </a:schemeClr>
            </a:solidFill>
            <a:miter lim="800000"/>
            <a:headEnd/>
            <a:tailEnd/>
          </a:ln>
        </p:spPr>
      </p:pic>
    </p:spTree>
    <p:extLst>
      <p:ext uri="{BB962C8B-B14F-4D97-AF65-F5344CB8AC3E}">
        <p14:creationId xmlns:p14="http://schemas.microsoft.com/office/powerpoint/2010/main" val="3802093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457200" y="27039"/>
            <a:ext cx="8229600" cy="1252728"/>
          </a:xfrm>
        </p:spPr>
        <p:txBody>
          <a:bodyPr/>
          <a:lstStyle/>
          <a:p>
            <a:r>
              <a:rPr lang="en-PH" dirty="0" smtClean="0"/>
              <a:t>Form 7</a:t>
            </a:r>
            <a:endParaRPr lang="en-PH"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76313"/>
            <a:ext cx="9067800" cy="58816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2223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457200" y="152400"/>
            <a:ext cx="8229600" cy="1252728"/>
          </a:xfrm>
        </p:spPr>
        <p:txBody>
          <a:bodyPr/>
          <a:lstStyle/>
          <a:p>
            <a:r>
              <a:rPr lang="en-PH" dirty="0" smtClean="0"/>
              <a:t>ETRE</a:t>
            </a:r>
            <a:endParaRPr lang="en-PH"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90613"/>
            <a:ext cx="8763000" cy="5767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8988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a:xfrm>
            <a:off x="457200" y="152400"/>
            <a:ext cx="8229600" cy="1252728"/>
          </a:xfrm>
        </p:spPr>
        <p:txBody>
          <a:bodyPr/>
          <a:lstStyle/>
          <a:p>
            <a:r>
              <a:rPr lang="en-PH" dirty="0" smtClean="0"/>
              <a:t>CETRE</a:t>
            </a:r>
            <a:endParaRPr lang="en-PH"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89995"/>
            <a:ext cx="9144000" cy="5762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25414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2290"/>
            <a:ext cx="8229600" cy="1252728"/>
          </a:xfrm>
          <a:solidFill>
            <a:schemeClr val="bg1"/>
          </a:solidFill>
        </p:spPr>
        <p:txBody>
          <a:bodyPr>
            <a:normAutofit fontScale="90000"/>
          </a:bodyPr>
          <a:lstStyle/>
          <a:p>
            <a:r>
              <a:rPr lang="en-PH" dirty="0" smtClean="0">
                <a:solidFill>
                  <a:schemeClr val="tx1"/>
                </a:solidFill>
              </a:rPr>
              <a:t>The Forwarder of the Test Materials</a:t>
            </a:r>
            <a:endParaRPr lang="en-PH" dirty="0">
              <a:solidFill>
                <a:schemeClr val="tx1"/>
              </a:solidFill>
            </a:endParaRPr>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447800"/>
            <a:ext cx="8763000"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57531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14600"/>
            <a:ext cx="8915399" cy="4191000"/>
          </a:xfrm>
        </p:spPr>
        <p:txBody>
          <a:bodyPr>
            <a:normAutofit lnSpcReduction="10000"/>
          </a:bodyPr>
          <a:lstStyle/>
          <a:p>
            <a:r>
              <a:rPr lang="en-PH" dirty="0" smtClean="0"/>
              <a:t>The neighboring Divisions in the Region should establish a network of communication.</a:t>
            </a:r>
          </a:p>
          <a:p>
            <a:pPr marL="0" indent="0">
              <a:buNone/>
            </a:pPr>
            <a:r>
              <a:rPr lang="en-PH" dirty="0"/>
              <a:t>	</a:t>
            </a:r>
            <a:r>
              <a:rPr lang="en-PH" dirty="0" smtClean="0"/>
              <a:t>a. Every receiving Division should take note of Forwarder’s contact number and the date and time TMs will be retrieved</a:t>
            </a:r>
          </a:p>
          <a:p>
            <a:pPr marL="0" indent="0">
              <a:buNone/>
            </a:pPr>
            <a:r>
              <a:rPr lang="en-PH" dirty="0"/>
              <a:t>	</a:t>
            </a:r>
            <a:r>
              <a:rPr lang="en-PH" dirty="0" smtClean="0"/>
              <a:t>b. The next division to receive the TMs from the Forwarder should be alerted by the Division immediately after receiving its TMs while informing also the Forwarder that the next division to receive has been alerted already. </a:t>
            </a:r>
          </a:p>
          <a:p>
            <a:r>
              <a:rPr lang="en-PH" dirty="0" smtClean="0"/>
              <a:t>The same procedure will be followed in the retrieval of TMs </a:t>
            </a:r>
          </a:p>
          <a:p>
            <a:r>
              <a:rPr lang="en-PH" dirty="0" smtClean="0"/>
              <a:t>Accomplish the Evaluation form on the Performance of Forwarder and submit thru email: bea.od@deped.gov.ph</a:t>
            </a:r>
            <a:endParaRPr lang="en-PH" dirty="0"/>
          </a:p>
        </p:txBody>
      </p:sp>
      <p:sp>
        <p:nvSpPr>
          <p:cNvPr id="5" name="Title 2"/>
          <p:cNvSpPr>
            <a:spLocks noGrp="1"/>
          </p:cNvSpPr>
          <p:nvPr>
            <p:ph type="title"/>
          </p:nvPr>
        </p:nvSpPr>
        <p:spPr>
          <a:xfrm>
            <a:off x="19665" y="29497"/>
            <a:ext cx="8229600" cy="1252728"/>
          </a:xfrm>
          <a:solidFill>
            <a:schemeClr val="bg1"/>
          </a:solidFill>
        </p:spPr>
        <p:txBody>
          <a:bodyPr>
            <a:normAutofit fontScale="90000"/>
          </a:bodyPr>
          <a:lstStyle/>
          <a:p>
            <a:r>
              <a:rPr lang="en-PH" dirty="0" smtClean="0">
                <a:solidFill>
                  <a:schemeClr val="tx1"/>
                </a:solidFill>
              </a:rPr>
              <a:t>The Forwarder of the Test Materials</a:t>
            </a:r>
            <a:endParaRPr lang="en-PH" dirty="0">
              <a:solidFill>
                <a:schemeClr val="tx1"/>
              </a:solidFill>
            </a:endParaRPr>
          </a:p>
        </p:txBody>
      </p:sp>
    </p:spTree>
    <p:extLst>
      <p:ext uri="{BB962C8B-B14F-4D97-AF65-F5344CB8AC3E}">
        <p14:creationId xmlns:p14="http://schemas.microsoft.com/office/powerpoint/2010/main" val="126078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63176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8686800"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204738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8839200" cy="6476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72166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78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4292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9143999" cy="6400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938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232"/>
            <a:ext cx="9143999"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50422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6434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dirty="0"/>
          </a:p>
        </p:txBody>
      </p:sp>
      <p:sp>
        <p:nvSpPr>
          <p:cNvPr id="3" name="Title 2"/>
          <p:cNvSpPr>
            <a:spLocks noGrp="1"/>
          </p:cNvSpPr>
          <p:nvPr>
            <p:ph type="title"/>
          </p:nvPr>
        </p:nvSpPr>
        <p:spPr/>
        <p:txBody>
          <a:bodyPr/>
          <a:lstStyle/>
          <a:p>
            <a:endParaRPr lang="en-PH"/>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3999"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19741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3999"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0161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PH"/>
          </a:p>
        </p:txBody>
      </p:sp>
      <p:sp>
        <p:nvSpPr>
          <p:cNvPr id="3" name="Title 2"/>
          <p:cNvSpPr>
            <a:spLocks noGrp="1"/>
          </p:cNvSpPr>
          <p:nvPr>
            <p:ph type="title"/>
          </p:nvPr>
        </p:nvSpPr>
        <p:spPr/>
        <p:txBody>
          <a:bodyPr/>
          <a:lstStyle/>
          <a:p>
            <a:endParaRPr lang="en-PH"/>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70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24488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429</TotalTime>
  <Words>143</Words>
  <Application>Microsoft Office PowerPoint</Application>
  <PresentationFormat>On-screen Show (4:3)</PresentationFormat>
  <Paragraphs>29</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Waveform</vt:lpstr>
      <vt:lpstr>2017 NCAE  Test Administration Guidelines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Allocation of Test Materials</vt:lpstr>
      <vt:lpstr>PowerPoint Presentation</vt:lpstr>
      <vt:lpstr>Board Work</vt:lpstr>
      <vt:lpstr>Board Work</vt:lpstr>
      <vt:lpstr>On the Storage of Examiner’s Handbook and Replicas of Name Grid </vt:lpstr>
      <vt:lpstr>PowerPoint Presentation</vt:lpstr>
      <vt:lpstr>PowerPoint Presentation</vt:lpstr>
      <vt:lpstr>FORM 1</vt:lpstr>
      <vt:lpstr>FORM 2</vt:lpstr>
      <vt:lpstr>FORM 3</vt:lpstr>
      <vt:lpstr>FORM 4</vt:lpstr>
      <vt:lpstr>Forms 5 and 6</vt:lpstr>
      <vt:lpstr>Form 7</vt:lpstr>
      <vt:lpstr>ETRE</vt:lpstr>
      <vt:lpstr>CETRE</vt:lpstr>
      <vt:lpstr>The Forwarder of the Test Materials</vt:lpstr>
      <vt:lpstr>The Forwarder of the Test Materials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NCAE  Test Administration Guidelines</dc:title>
  <dc:creator>DepEd</dc:creator>
  <cp:lastModifiedBy>DepEd</cp:lastModifiedBy>
  <cp:revision>22</cp:revision>
  <dcterms:created xsi:type="dcterms:W3CDTF">2016-09-07T02:22:22Z</dcterms:created>
  <dcterms:modified xsi:type="dcterms:W3CDTF">2017-08-17T05:09:17Z</dcterms:modified>
</cp:coreProperties>
</file>